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3" r:id="rId2"/>
    <p:sldId id="256" r:id="rId3"/>
    <p:sldId id="265" r:id="rId4"/>
    <p:sldId id="266" r:id="rId5"/>
    <p:sldId id="277" r:id="rId6"/>
    <p:sldId id="267" r:id="rId7"/>
    <p:sldId id="268" r:id="rId8"/>
    <p:sldId id="270" r:id="rId9"/>
    <p:sldId id="269" r:id="rId10"/>
    <p:sldId id="275" r:id="rId11"/>
    <p:sldId id="264" r:id="rId12"/>
    <p:sldId id="272" r:id="rId13"/>
    <p:sldId id="276" r:id="rId14"/>
    <p:sldId id="27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0B1"/>
    <a:srgbClr val="950097"/>
    <a:srgbClr val="800080"/>
    <a:srgbClr val="4AF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4241A-8DBC-41E3-964B-B2E49FE88B55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C9C3-3531-4335-BC7A-6C852BCDE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31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Yves </a:t>
            </a:r>
            <a:r>
              <a:rPr lang="fr-FR" dirty="0" err="1" smtClean="0"/>
              <a:t>Demay</a:t>
            </a:r>
            <a:r>
              <a:rPr lang="fr-FR" dirty="0" smtClean="0"/>
              <a:t> Directeur ENSTA </a:t>
            </a:r>
            <a:r>
              <a:rPr lang="fr-FR" dirty="0" err="1" smtClean="0"/>
              <a:t>ParisTech</a:t>
            </a:r>
            <a:r>
              <a:rPr lang="fr-FR" dirty="0" smtClean="0"/>
              <a:t> nommé depuis Juillet directeur </a:t>
            </a:r>
            <a:r>
              <a:rPr lang="fr-FR" smtClean="0"/>
              <a:t>de Polytechnique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4965-9C5C-4730-82D3-6C04D11A5C09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3.ac-versailles.fr/public/jcms/p1_195943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lympiadessi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1899138"/>
          </a:xfrm>
          <a:prstGeom prst="rect">
            <a:avLst/>
          </a:prstGeom>
        </p:spPr>
      </p:pic>
      <p:sp>
        <p:nvSpPr>
          <p:cNvPr id="6" name="ZoneTexte 5">
            <a:hlinkClick r:id="rId4" action="ppaction://hlinksldjump"/>
          </p:cNvPr>
          <p:cNvSpPr txBox="1"/>
          <p:nvPr/>
        </p:nvSpPr>
        <p:spPr>
          <a:xfrm>
            <a:off x="395536" y="213285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                                  </a:t>
            </a:r>
            <a:endParaRPr lang="fr-FR" sz="1200" dirty="0"/>
          </a:p>
        </p:txBody>
      </p:sp>
      <p:sp>
        <p:nvSpPr>
          <p:cNvPr id="9" name="ZoneTexte 8">
            <a:hlinkClick r:id="rId5" action="ppaction://hlinksldjump"/>
          </p:cNvPr>
          <p:cNvSpPr txBox="1"/>
          <p:nvPr/>
        </p:nvSpPr>
        <p:spPr>
          <a:xfrm>
            <a:off x="539552" y="2924944"/>
            <a:ext cx="20882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                                          </a:t>
            </a:r>
            <a:endParaRPr lang="fr-FR" sz="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933388" y="5517232"/>
            <a:ext cx="7103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AD00B1"/>
                </a:solidFill>
              </a:rPr>
              <a:t>Correspondants Académiques :</a:t>
            </a:r>
          </a:p>
          <a:p>
            <a:pPr algn="just"/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UPSTI :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fr-F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DEBERNARDI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fr-F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christophe.debernardi@ac-versailles.fr</a:t>
            </a:r>
            <a:endParaRPr lang="fr-FR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IA-IPR : </a:t>
            </a:r>
            <a:r>
              <a:rPr lang="fr-F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M.MASSEY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fr-F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jean-luc.massey@ac-versailles.fr</a:t>
            </a:r>
            <a:endParaRPr lang="fr-FR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Shape 1"/>
          <p:cNvSpPr txBox="1"/>
          <p:nvPr/>
        </p:nvSpPr>
        <p:spPr>
          <a:xfrm>
            <a:off x="2771800" y="2780928"/>
            <a:ext cx="6138080" cy="252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fr-FR" sz="4400" b="1" dirty="0" smtClean="0">
                <a:solidFill>
                  <a:srgbClr val="000090"/>
                </a:solidFill>
              </a:rPr>
              <a:t>Olympiades</a:t>
            </a:r>
            <a:r>
              <a:rPr lang="fr-FR" sz="4400" b="1" dirty="0">
                <a:solidFill>
                  <a:srgbClr val="000090"/>
                </a:solidFill>
              </a:rPr>
              <a:t> </a:t>
            </a:r>
            <a:r>
              <a:rPr lang="fr-FR" sz="4400" b="1" dirty="0" smtClean="0">
                <a:solidFill>
                  <a:srgbClr val="000090"/>
                </a:solidFill>
              </a:rPr>
              <a:t>des </a:t>
            </a:r>
          </a:p>
          <a:p>
            <a:pPr algn="ctr"/>
            <a:r>
              <a:rPr lang="fr-FR" sz="4400" b="1" dirty="0" smtClean="0">
                <a:solidFill>
                  <a:srgbClr val="000090"/>
                </a:solidFill>
              </a:rPr>
              <a:t>Sciences de l’Ingénieur</a:t>
            </a:r>
          </a:p>
          <a:p>
            <a:pPr algn="ctr"/>
            <a:r>
              <a:rPr lang="fr-FR" sz="4400" b="1" dirty="0" smtClean="0">
                <a:solidFill>
                  <a:srgbClr val="000090"/>
                </a:solidFill>
              </a:rPr>
              <a:t>OSI</a:t>
            </a:r>
            <a:endParaRPr sz="4400" b="1" dirty="0">
              <a:solidFill>
                <a:srgbClr val="00009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221088"/>
            <a:ext cx="1537852" cy="17264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852936"/>
            <a:ext cx="1872208" cy="11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inale Académique 2013 -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Grand Hall de l’X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7" y="2789125"/>
            <a:ext cx="8602513" cy="380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89967" y="58620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 smtClean="0"/>
              <a:t>Un film de quelques minutes relate la journée.</a:t>
            </a:r>
          </a:p>
          <a:p>
            <a:pPr>
              <a:buClr>
                <a:srgbClr val="AD00B1"/>
              </a:buClr>
            </a:pPr>
            <a:r>
              <a:rPr lang="fr-FR" sz="2400" dirty="0">
                <a:hlinkClick r:id="rId5"/>
              </a:rPr>
              <a:t>http://</a:t>
            </a:r>
            <a:r>
              <a:rPr lang="fr-FR" sz="2400" dirty="0" smtClean="0">
                <a:hlinkClick r:id="rId5"/>
              </a:rPr>
              <a:t>www3.ac-versailles.fr/public/jcms/p1_195943/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7505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0" y="166"/>
            <a:ext cx="9144000" cy="72008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inale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académique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2013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5" b="5001"/>
          <a:stretch/>
        </p:blipFill>
        <p:spPr bwMode="auto">
          <a:xfrm>
            <a:off x="4788024" y="3830518"/>
            <a:ext cx="4077055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09" y="734863"/>
            <a:ext cx="4104000" cy="26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8" y="734863"/>
            <a:ext cx="4104000" cy="269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4" y="2531046"/>
            <a:ext cx="855370" cy="9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 bwMode="auto">
          <a:xfrm>
            <a:off x="332254" y="3830519"/>
            <a:ext cx="4068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-1420" y="1871754"/>
            <a:ext cx="4789444" cy="100811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inale nationale</a:t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2012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chez EDF R&amp;D  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 descr="Capture d’écran 2012-10-22 à 18.29.2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" r="1" b="1023"/>
          <a:stretch/>
        </p:blipFill>
        <p:spPr>
          <a:xfrm>
            <a:off x="0" y="3068961"/>
            <a:ext cx="4560418" cy="1993369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355976" y="3068961"/>
            <a:ext cx="4932040" cy="1211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Finale nationale</a:t>
            </a:r>
            <a:b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 2013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chez ASTRIUM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383665"/>
            <a:ext cx="4572000" cy="24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1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Finale nationale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 21 mai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2014 </a:t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sur le site de Microsoft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56253"/>
            <a:ext cx="5040560" cy="368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Articles à télécharger sur le site des olympiades</a:t>
            </a: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50115" cy="506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98" b="2408"/>
          <a:stretch/>
        </p:blipFill>
        <p:spPr bwMode="auto">
          <a:xfrm>
            <a:off x="147943" y="1650922"/>
            <a:ext cx="4352049" cy="494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066177"/>
            <a:ext cx="2232248" cy="315491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5" name="Image 14" descr="Capture d’écran 2012-10-22 à 16.43.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47362"/>
            <a:ext cx="2271184" cy="317372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Un concours scientifique prestigieux parmi d’autres !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 descr="Capture d’écran 2012-10-22 à 21.06.30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1052736"/>
            <a:ext cx="2277536" cy="316835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543" y="1052736"/>
            <a:ext cx="2238969" cy="316835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835696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dirty="0" smtClean="0"/>
              <a:t>t depuis 2010, les OSI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06"/>
          <a:stretch/>
        </p:blipFill>
        <p:spPr bwMode="auto">
          <a:xfrm>
            <a:off x="5580113" y="4264018"/>
            <a:ext cx="3563888" cy="248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992888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Objectifs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79512" y="587727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800080"/>
              </a:buClr>
            </a:pPr>
            <a:r>
              <a:rPr lang="fr-FR" sz="2800" b="1" dirty="0" smtClean="0">
                <a:solidFill>
                  <a:srgbClr val="AD00B1"/>
                </a:solidFill>
              </a:rPr>
              <a:t>Pour les OSI, le projet est expérimental et pluri-technologique.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2708920"/>
            <a:ext cx="8717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/>
              <a:t>Les olympiades sont des concours scientifiques de haut niveau qui permettent aux élèves d'enrichir leur culture scientifique </a:t>
            </a:r>
            <a:r>
              <a:rPr lang="fr-FR" sz="2800" b="1" dirty="0" smtClean="0"/>
              <a:t>et technique à </a:t>
            </a:r>
            <a:r>
              <a:rPr lang="fr-FR" sz="2800" b="1" dirty="0"/>
              <a:t>travers des projets innovants. Selon des modalités variées, elles favorisent tour à tour l'esprit d'initiative, le goût pour la recherche, la démarche expérimentale et l'intérêt pour le travail en équipe.</a:t>
            </a:r>
          </a:p>
        </p:txBody>
      </p:sp>
    </p:spTree>
    <p:extLst>
      <p:ext uri="{BB962C8B-B14F-4D97-AF65-F5344CB8AC3E}">
        <p14:creationId xmlns:p14="http://schemas.microsoft.com/office/powerpoint/2010/main" val="29875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568952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Pour qui ?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30689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Les Olympiades de Sciences de l’Ingénieur sont ouvertes aux lycéens </a:t>
            </a:r>
            <a:r>
              <a:rPr lang="fr-FR" sz="2400" b="1" dirty="0"/>
              <a:t>des </a:t>
            </a:r>
            <a:r>
              <a:rPr lang="fr-FR" sz="2400" b="1" dirty="0">
                <a:solidFill>
                  <a:srgbClr val="AD00B1"/>
                </a:solidFill>
              </a:rPr>
              <a:t>classes de </a:t>
            </a:r>
            <a:r>
              <a:rPr lang="fr-FR" sz="2400" b="1" dirty="0" smtClean="0">
                <a:solidFill>
                  <a:srgbClr val="AD00B1"/>
                </a:solidFill>
              </a:rPr>
              <a:t>première </a:t>
            </a:r>
            <a:r>
              <a:rPr lang="fr-FR" sz="2400" b="1" dirty="0">
                <a:solidFill>
                  <a:srgbClr val="AD00B1"/>
                </a:solidFill>
              </a:rPr>
              <a:t>et de terminale </a:t>
            </a:r>
            <a:r>
              <a:rPr lang="fr-FR" sz="2400" b="1" dirty="0"/>
              <a:t>des </a:t>
            </a:r>
            <a:r>
              <a:rPr lang="fr-FR" sz="2400" b="1" dirty="0" smtClean="0"/>
              <a:t>séries </a:t>
            </a:r>
            <a:r>
              <a:rPr lang="fr-FR" sz="2400" b="1" dirty="0"/>
              <a:t>scientifiques </a:t>
            </a:r>
            <a:r>
              <a:rPr lang="fr-FR" sz="2400" b="1" dirty="0">
                <a:solidFill>
                  <a:srgbClr val="000000"/>
                </a:solidFill>
              </a:rPr>
              <a:t>(S-SI) et technologiques (STI2D)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/>
              <a:t>des lycées </a:t>
            </a:r>
            <a:r>
              <a:rPr lang="fr-FR" sz="2400" b="1" dirty="0"/>
              <a:t>d’enseignement </a:t>
            </a:r>
            <a:r>
              <a:rPr lang="fr-FR" sz="2400" b="1" dirty="0" smtClean="0"/>
              <a:t>général </a:t>
            </a:r>
            <a:r>
              <a:rPr lang="fr-FR" sz="2400" b="1" dirty="0"/>
              <a:t>et technologique, publics ou </a:t>
            </a:r>
            <a:r>
              <a:rPr lang="fr-FR" sz="2400" b="1" dirty="0" smtClean="0"/>
              <a:t>privés </a:t>
            </a:r>
            <a:r>
              <a:rPr lang="fr-FR" sz="2400" b="1" dirty="0"/>
              <a:t>sous contrat. Le travail s’effectue par </a:t>
            </a:r>
            <a:r>
              <a:rPr lang="fr-FR" sz="2400" b="1" dirty="0" smtClean="0"/>
              <a:t>équipe. </a:t>
            </a:r>
            <a:r>
              <a:rPr lang="fr-FR" sz="2400" b="1" dirty="0"/>
              <a:t>Chacune d’entre elles est </a:t>
            </a:r>
            <a:r>
              <a:rPr lang="fr-FR" sz="2400" b="1" dirty="0" smtClean="0"/>
              <a:t>constituée </a:t>
            </a:r>
            <a:r>
              <a:rPr lang="fr-FR" sz="2400" b="1" dirty="0"/>
              <a:t>de </a:t>
            </a:r>
            <a:r>
              <a:rPr lang="fr-FR" sz="2400" b="1" dirty="0">
                <a:solidFill>
                  <a:srgbClr val="AD00B1"/>
                </a:solidFill>
              </a:rPr>
              <a:t>deux à </a:t>
            </a:r>
            <a:r>
              <a:rPr lang="fr-FR" sz="2400" b="1" dirty="0" smtClean="0">
                <a:solidFill>
                  <a:srgbClr val="AD00B1"/>
                </a:solidFill>
              </a:rPr>
              <a:t>quatre lycéens</a:t>
            </a:r>
            <a:r>
              <a:rPr lang="fr-FR" sz="2400" b="1" dirty="0" smtClean="0"/>
              <a:t>, encadrés </a:t>
            </a:r>
            <a:r>
              <a:rPr lang="fr-FR" sz="2400" b="1" dirty="0"/>
              <a:t>par un ou deux </a:t>
            </a:r>
            <a:r>
              <a:rPr lang="fr-FR" sz="2400" b="1" dirty="0" smtClean="0"/>
              <a:t>enseignants. </a:t>
            </a:r>
            <a:endParaRPr lang="fr-FR" sz="2400" b="1" dirty="0"/>
          </a:p>
          <a:p>
            <a:pPr algn="just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602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Les Olympiades, ce sont surtout…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335699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800" b="1" dirty="0"/>
              <a:t>d</a:t>
            </a:r>
            <a:r>
              <a:rPr lang="fr-FR" sz="2800" b="1" dirty="0" smtClean="0"/>
              <a:t>e l’émulation, de l’enthousiasme, de la passion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800" b="1" dirty="0"/>
              <a:t>u</a:t>
            </a:r>
            <a:r>
              <a:rPr lang="fr-FR" sz="2800" b="1" dirty="0" smtClean="0"/>
              <a:t>ne aventure scientifique et technique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800" b="1" dirty="0"/>
              <a:t>u</a:t>
            </a:r>
            <a:r>
              <a:rPr lang="fr-FR" sz="2800" b="1" dirty="0" smtClean="0"/>
              <a:t>n moment de partage entre élèves et enseignants dans un cadre extérieur au lycée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800" b="1" dirty="0"/>
              <a:t>u</a:t>
            </a:r>
            <a:r>
              <a:rPr lang="fr-FR" sz="2800" b="1" dirty="0" smtClean="0"/>
              <a:t>n moyen de promouvoir les SII dans </a:t>
            </a:r>
            <a:r>
              <a:rPr lang="fr-FR" sz="2800" b="1" dirty="0"/>
              <a:t>u</a:t>
            </a:r>
            <a:r>
              <a:rPr lang="fr-FR" sz="2800" b="1" dirty="0" smtClean="0"/>
              <a:t>n établissement et auprès de nouveaux lycéens.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248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992888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Comment s’inscrire ?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67544" y="30834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Les équipes qui veulent s'inscrire aux Olympiades de Sciences de l'Ingénieur </a:t>
            </a:r>
            <a:r>
              <a:rPr lang="fr-FR" sz="2400" b="1" dirty="0">
                <a:solidFill>
                  <a:srgbClr val="AD00B1"/>
                </a:solidFill>
              </a:rPr>
              <a:t>2014</a:t>
            </a:r>
            <a:r>
              <a:rPr lang="fr-FR" sz="2400" b="1" dirty="0" smtClean="0"/>
              <a:t> doivent compléter le formulaire en ligne avant </a:t>
            </a:r>
            <a:r>
              <a:rPr lang="fr-FR" sz="2400" b="1" dirty="0" smtClean="0">
                <a:solidFill>
                  <a:srgbClr val="AD00B1"/>
                </a:solidFill>
              </a:rPr>
              <a:t>le 21 Décembre 2013</a:t>
            </a:r>
            <a:r>
              <a:rPr lang="fr-FR" sz="2400" b="1" dirty="0" smtClean="0"/>
              <a:t>.</a:t>
            </a:r>
          </a:p>
          <a:p>
            <a:r>
              <a:rPr lang="fr-FR" sz="2400" b="1" dirty="0" smtClean="0"/>
              <a:t>En s'inscrivant, elles s'engagent à participer au concours.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83768" y="4797152"/>
            <a:ext cx="401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AD00B1"/>
                </a:solidFill>
                <a:hlinkClick r:id="rId4"/>
              </a:rPr>
              <a:t>http://</a:t>
            </a:r>
            <a:r>
              <a:rPr lang="fr-FR" sz="2400" b="1" dirty="0" err="1">
                <a:solidFill>
                  <a:srgbClr val="AD00B1"/>
                </a:solidFill>
                <a:hlinkClick r:id="rId4"/>
              </a:rPr>
              <a:t>www.olympiadessi.org</a:t>
            </a:r>
            <a:endParaRPr lang="fr-FR" sz="2400" b="1" dirty="0">
              <a:solidFill>
                <a:srgbClr val="AD0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360040" y="1700808"/>
            <a:ext cx="8244408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Organisation de la finale académique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7544" y="309276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Les jurys académiques </a:t>
            </a:r>
            <a:r>
              <a:rPr lang="fr-FR" sz="2400" b="1" dirty="0" smtClean="0"/>
              <a:t>organiseront </a:t>
            </a:r>
            <a:r>
              <a:rPr lang="fr-FR" sz="2400" b="1" dirty="0"/>
              <a:t>les finales académiques, </a:t>
            </a:r>
            <a:r>
              <a:rPr lang="fr-FR" sz="2400" b="1" dirty="0" smtClean="0"/>
              <a:t>proclameront </a:t>
            </a:r>
            <a:r>
              <a:rPr lang="fr-FR" sz="2400" b="1" dirty="0"/>
              <a:t>les palmarès et </a:t>
            </a:r>
            <a:r>
              <a:rPr lang="fr-FR" sz="2400" b="1" dirty="0" smtClean="0"/>
              <a:t>récompenseront </a:t>
            </a:r>
            <a:r>
              <a:rPr lang="fr-FR" sz="2400" b="1" dirty="0"/>
              <a:t>les lauréats régionaux avant </a:t>
            </a:r>
            <a:r>
              <a:rPr lang="fr-FR" sz="2400" b="1" dirty="0" smtClean="0">
                <a:solidFill>
                  <a:srgbClr val="AD00B1"/>
                </a:solidFill>
              </a:rPr>
              <a:t>le mois de mai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67544" y="465313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Les meilleurs projets se rendront en région parisienne pour la finale </a:t>
            </a:r>
            <a:r>
              <a:rPr lang="fr-FR" sz="2400" b="1" dirty="0" smtClean="0"/>
              <a:t>nationale.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609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360040" y="1700808"/>
            <a:ext cx="8244408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Critères d’évaluation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2595676"/>
            <a:ext cx="8036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critères </a:t>
            </a:r>
            <a:r>
              <a:rPr lang="fr-FR" sz="2400" b="1" dirty="0" smtClean="0"/>
              <a:t>sont les </a:t>
            </a:r>
            <a:r>
              <a:rPr lang="fr-FR" sz="2400" b="1" dirty="0"/>
              <a:t>suivants :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maîtrise du sujet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réalisation pratique d’expérience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qualité des solutions technologiques expérimentales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modélisation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formulation d’hypothèses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capacité d’innovation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esprit d’initiative et esprit critique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démarche de projet et travail collaboratif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qualité de la présentation et dynamisme des participants.</a:t>
            </a:r>
          </a:p>
        </p:txBody>
      </p:sp>
    </p:spTree>
    <p:extLst>
      <p:ext uri="{BB962C8B-B14F-4D97-AF65-F5344CB8AC3E}">
        <p14:creationId xmlns:p14="http://schemas.microsoft.com/office/powerpoint/2010/main" val="4272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Finale académique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Académie de Versailles</a:t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Le 11 Avril 2014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278092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 smtClean="0"/>
              <a:t>Depuis 2013, la finale académique se déroule</a:t>
            </a:r>
            <a:br>
              <a:rPr lang="fr-FR" sz="2400" b="1" dirty="0" smtClean="0"/>
            </a:br>
            <a:r>
              <a:rPr lang="fr-FR" sz="2400" b="1" dirty="0" smtClean="0"/>
              <a:t>dans les locaux de l’Ecole Polytechnique qui</a:t>
            </a:r>
            <a:br>
              <a:rPr lang="fr-FR" sz="2400" b="1" dirty="0" smtClean="0"/>
            </a:br>
            <a:r>
              <a:rPr lang="fr-FR" sz="2400" b="1" dirty="0" smtClean="0"/>
              <a:t>met à disposition son grand Hall.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endParaRPr lang="fr-FR" sz="2400" b="1" dirty="0" smtClean="0"/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 smtClean="0"/>
              <a:t>Parmi les équipes </a:t>
            </a:r>
            <a:r>
              <a:rPr lang="fr-FR" sz="2400" b="1" dirty="0"/>
              <a:t>participantes </a:t>
            </a:r>
            <a:r>
              <a:rPr lang="fr-FR" sz="2400" b="1" dirty="0" smtClean="0"/>
              <a:t>4 à 5 </a:t>
            </a:r>
            <a:r>
              <a:rPr lang="fr-FR" sz="2400" b="1" dirty="0"/>
              <a:t>équipes </a:t>
            </a:r>
            <a:r>
              <a:rPr lang="fr-FR" sz="2400" b="1" dirty="0" smtClean="0"/>
              <a:t>seront retenues </a:t>
            </a:r>
            <a:r>
              <a:rPr lang="fr-FR" sz="2400" b="1" dirty="0"/>
              <a:t>pour la finale </a:t>
            </a:r>
            <a:r>
              <a:rPr lang="fr-FR" sz="2400" b="1" dirty="0" smtClean="0"/>
              <a:t>nationale ;</a:t>
            </a:r>
          </a:p>
          <a:p>
            <a:pPr marL="342900" indent="-342900" algn="just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 smtClean="0"/>
              <a:t>Les jurys sont constitués de chercheurs, d’inspecteurs pédagogiques de l’Éducation Nationale, d’industriels et d’enseignants ;</a:t>
            </a:r>
            <a:endParaRPr lang="fr-FR" sz="2400" b="1" dirty="0"/>
          </a:p>
          <a:p>
            <a:pPr marL="342900" indent="-342900" algn="just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 smtClean="0"/>
              <a:t>Des sociétés partenaires participent au bon déroulement de la journée.</a:t>
            </a:r>
          </a:p>
        </p:txBody>
      </p:sp>
      <p:pic>
        <p:nvPicPr>
          <p:cNvPr id="6" name="Picture 2" descr="C:\Users\jmassey\Desktop\polytechniqu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5" y="2420888"/>
            <a:ext cx="2258970" cy="16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430</Words>
  <Application>Microsoft Office PowerPoint</Application>
  <PresentationFormat>Affichage à l'écran (4:3)</PresentationFormat>
  <Paragraphs>67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Un concours scientifique prestigieux parmi d’autres ! </vt:lpstr>
      <vt:lpstr>Objectifs</vt:lpstr>
      <vt:lpstr>Pour qui ?</vt:lpstr>
      <vt:lpstr>Les Olympiades, ce sont surtout…</vt:lpstr>
      <vt:lpstr>Comment s’inscrire ?</vt:lpstr>
      <vt:lpstr>Organisation de la finale académique</vt:lpstr>
      <vt:lpstr>Critères d’évaluation</vt:lpstr>
      <vt:lpstr>Finale académique Académie de Versailles Le 11 Avril 2014</vt:lpstr>
      <vt:lpstr>Finale Académique 2013 - Grand Hall de l’X -</vt:lpstr>
      <vt:lpstr>Finale académique 2013</vt:lpstr>
      <vt:lpstr>Finale nationale  2012 chez EDF R&amp;D  </vt:lpstr>
      <vt:lpstr>Finale nationale le 21 mai 2014  sur le site de Microsoft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2012</dc:title>
  <dc:creator>Christian MESSAGE</dc:creator>
  <cp:lastModifiedBy>Jean-Luc Massey</cp:lastModifiedBy>
  <cp:revision>61</cp:revision>
  <dcterms:created xsi:type="dcterms:W3CDTF">2011-10-02T07:32:07Z</dcterms:created>
  <dcterms:modified xsi:type="dcterms:W3CDTF">2013-12-09T09:05:02Z</dcterms:modified>
</cp:coreProperties>
</file>